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4FF"/>
    <a:srgbClr val="CC00FF"/>
    <a:srgbClr val="ECF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76783002946761E-2"/>
          <c:y val="0"/>
          <c:w val="0.9630464339941065"/>
          <c:h val="0.825437291128066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4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6"/>
            <c:invertIfNegative val="0"/>
            <c:bubble3D val="0"/>
            <c:spPr>
              <a:solidFill>
                <a:srgbClr val="1DC4FF"/>
              </a:solidFill>
            </c:spPr>
          </c:dPt>
          <c:dPt>
            <c:idx val="7"/>
            <c:invertIfNegative val="0"/>
            <c:bubble3D val="0"/>
            <c:spPr>
              <a:solidFill>
                <a:srgbClr val="1DC4FF"/>
              </a:solidFill>
            </c:spPr>
          </c:dPt>
          <c:dLbls>
            <c:dLbl>
              <c:idx val="0"/>
              <c:layout>
                <c:manualLayout>
                  <c:x val="6.7188301828897314E-3"/>
                  <c:y val="-3.0641326297961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1856566201638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57952820057031E-2"/>
                  <c:y val="-1.5320512356536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985377286121647E-3"/>
                  <c:y val="-7.660256178267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17367911501835E-2"/>
                  <c:y val="-1.91506404456700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984054681754943E-3"/>
                  <c:y val="-1.915064044567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437660365779463E-2"/>
                  <c:y val="-1.915064044567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078245274334598E-2"/>
                  <c:y val="-1.5320512356536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Лист4!$B$5:$I$6</c:f>
              <c:multiLvlStrCache>
                <c:ptCount val="8"/>
                <c:lvl>
                  <c:pt idx="0">
                    <c:v>2013 год</c:v>
                  </c:pt>
                  <c:pt idx="1">
                    <c:v>2014 год</c:v>
                  </c:pt>
                  <c:pt idx="2">
                    <c:v>2015 год</c:v>
                  </c:pt>
                  <c:pt idx="3">
                    <c:v>2016 год</c:v>
                  </c:pt>
                  <c:pt idx="4">
                    <c:v>2017 год</c:v>
                  </c:pt>
                  <c:pt idx="5">
                    <c:v>2018 год</c:v>
                  </c:pt>
                  <c:pt idx="6">
                    <c:v>2019 год</c:v>
                  </c:pt>
                  <c:pt idx="7">
                    <c:v>2020 год</c:v>
                  </c:pt>
                </c:lvl>
                <c:lvl>
                  <c:pt idx="0">
                    <c:v>факт</c:v>
                  </c:pt>
                  <c:pt idx="2">
                    <c:v>план</c:v>
                  </c:pt>
                  <c:pt idx="4">
                    <c:v>прогноз</c:v>
                  </c:pt>
                </c:lvl>
              </c:multiLvlStrCache>
            </c:multiLvlStrRef>
          </c:cat>
          <c:val>
            <c:numRef>
              <c:f>Лист4!$B$7:$I$7</c:f>
              <c:numCache>
                <c:formatCode>General</c:formatCode>
                <c:ptCount val="8"/>
                <c:pt idx="0">
                  <c:v>81.7</c:v>
                </c:pt>
                <c:pt idx="1">
                  <c:v>135.1</c:v>
                </c:pt>
                <c:pt idx="2">
                  <c:v>27.6</c:v>
                </c:pt>
                <c:pt idx="3">
                  <c:v>28.3</c:v>
                </c:pt>
                <c:pt idx="4">
                  <c:v>31</c:v>
                </c:pt>
                <c:pt idx="5">
                  <c:v>42.3</c:v>
                </c:pt>
                <c:pt idx="6">
                  <c:v>42.5</c:v>
                </c:pt>
                <c:pt idx="7">
                  <c:v>42.8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492096"/>
        <c:axId val="99193344"/>
        <c:axId val="0"/>
      </c:bar3DChart>
      <c:catAx>
        <c:axId val="111492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9193344"/>
        <c:crosses val="autoZero"/>
        <c:auto val="1"/>
        <c:lblAlgn val="ctr"/>
        <c:lblOffset val="100"/>
        <c:noMultiLvlLbl val="0"/>
      </c:catAx>
      <c:valAx>
        <c:axId val="9919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149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093383185876542E-2"/>
          <c:y val="2.2063048713733713E-2"/>
          <c:w val="0.58085887653189106"/>
          <c:h val="0.82563169764240885"/>
        </c:manualLayout>
      </c:layout>
      <c:pie3DChart>
        <c:varyColors val="1"/>
        <c:ser>
          <c:idx val="0"/>
          <c:order val="0"/>
          <c:tx>
            <c:strRef>
              <c:f>Лист6!$B$3</c:f>
              <c:strCache>
                <c:ptCount val="1"/>
                <c:pt idx="0">
                  <c:v>млн.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1DC4FF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CC00FF"/>
              </a:solidFill>
            </c:spPr>
          </c:dPt>
          <c:dLbls>
            <c:dLbl>
              <c:idx val="0"/>
              <c:layout>
                <c:manualLayout>
                  <c:x val="1.2518908155504152E-2"/>
                  <c:y val="-1.407557428464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908428977976803E-4"/>
                  <c:y val="-2.6605191670400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7721513848888584E-3"/>
                  <c:y val="-6.7120463544883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743163040363936E-2"/>
                  <c:y val="-9.3241786851697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829818054404212E-2"/>
                  <c:y val="2.2364153578506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654444377975098E-2"/>
                  <c:y val="0.161156672438777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657929820663202E-2"/>
                  <c:y val="-2.911510113302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Лист6!$A$4:$A$11</c:f>
              <c:strCache>
                <c:ptCount val="8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часть чистой прибыли</c:v>
                </c:pt>
                <c:pt idx="4">
                  <c:v>реализация имущества казны</c:v>
                </c:pt>
                <c:pt idx="5">
                  <c:v>доходы от продажи акций</c:v>
                </c:pt>
                <c:pt idx="6">
                  <c:v>прочие</c:v>
                </c:pt>
                <c:pt idx="7">
                  <c:v>продажа земли</c:v>
                </c:pt>
              </c:strCache>
            </c:strRef>
          </c:cat>
          <c:val>
            <c:numRef>
              <c:f>Лист6!$B$4:$B$11</c:f>
              <c:numCache>
                <c:formatCode>General</c:formatCode>
                <c:ptCount val="8"/>
                <c:pt idx="0">
                  <c:v>19.8</c:v>
                </c:pt>
                <c:pt idx="1">
                  <c:v>12.3</c:v>
                </c:pt>
                <c:pt idx="2">
                  <c:v>24.9</c:v>
                </c:pt>
                <c:pt idx="3">
                  <c:v>29.1</c:v>
                </c:pt>
                <c:pt idx="4">
                  <c:v>8.1999999999999993</c:v>
                </c:pt>
                <c:pt idx="5">
                  <c:v>84</c:v>
                </c:pt>
                <c:pt idx="6">
                  <c:v>0.1</c:v>
                </c:pt>
                <c:pt idx="7">
                  <c:v>13.9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214051002880017"/>
          <c:y val="1.9003816454955337E-2"/>
          <c:w val="0.26665170640437669"/>
          <c:h val="0.88536723758148139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0.01905</cdr:x>
      <cdr:y>0.92126</cdr:y>
    </cdr:from>
    <cdr:to>
      <cdr:x>0.36937</cdr:x>
      <cdr:y>0.92126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44016" y="3054721"/>
          <a:ext cx="2648769" cy="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0.47957</cdr:x>
      <cdr:y>0.92126</cdr:y>
    </cdr:from>
    <cdr:to>
      <cdr:x>0.93333</cdr:x>
      <cdr:y>0.92126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3625952" y="3054721"/>
          <a:ext cx="3430832" cy="8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0.31429</cdr:x>
      <cdr:y>0.19545</cdr:y>
    </cdr:from>
    <cdr:to>
      <cdr:x>0.49524</cdr:x>
      <cdr:y>0.34746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376264" y="648072"/>
          <a:ext cx="136815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млн. рублей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E531D-196F-49A7-A062-F434BA3F0D6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27B7D-F6B1-46A2-BA8E-F369E9F92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2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27B7D-F6B1-46A2-BA8E-F369E9F92B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66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79257-5957-4A79-8EA4-9A676619BFDD}" type="datetime1">
              <a:rPr lang="ru-RU" smtClean="0"/>
              <a:t>29.02.2016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BCDD8-E22D-4A94-B183-A80DBCFD9FCD}" type="datetime1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6DDCA-E62E-4FD4-B38F-B330D948DBF6}" type="datetime1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24CAF-49EE-4132-909B-41CC4B9F3D6E}" type="datetime1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9F0BE-DCBB-4DE9-BBA4-5EB6FD8A3726}" type="datetime1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AFF20-470C-4325-8BA8-2C8D08D4EDB8}" type="datetime1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4B9E6-274E-4105-9E98-FAB40C1B9D31}" type="datetime1">
              <a:rPr lang="ru-RU" smtClean="0"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FC843-C3DB-4B6D-A0B5-95DB6D0A5BA8}" type="datetime1">
              <a:rPr lang="ru-RU" smtClean="0"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666A-3C19-4B48-BEA1-9B0E152C04D5}" type="datetime1">
              <a:rPr lang="ru-RU" smtClean="0"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F20DC-5242-426E-B02B-A3274A3363E6}" type="datetime1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14E-CF57-4D18-A1E3-4ABFA3E52555}" type="datetime1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F9AB70-AB7A-49AC-9991-24FA491C9665}" type="datetime1">
              <a:rPr lang="ru-RU" smtClean="0"/>
              <a:t>29.02.2016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2EC511-1B2D-4202-B5C2-B66A82EA27D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664804"/>
            <a:ext cx="7278860" cy="2376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Arial" pitchFamily="34" charset="0"/>
                <a:ea typeface="+mj-ea"/>
                <a:cs typeface="Arial" pitchFamily="34" charset="0"/>
              </a:rPr>
              <a:t>Государственная программа </a:t>
            </a:r>
            <a:br>
              <a:rPr lang="ru-RU" sz="2400" b="1" dirty="0" smtClean="0">
                <a:solidFill>
                  <a:srgbClr val="000066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ea typeface="+mj-ea"/>
                <a:cs typeface="Arial" pitchFamily="34" charset="0"/>
              </a:rPr>
              <a:t>«Управление государственным имуществом» </a:t>
            </a:r>
            <a:br>
              <a:rPr lang="ru-RU" sz="3200" b="1" dirty="0" smtClean="0">
                <a:solidFill>
                  <a:srgbClr val="000066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Arial" pitchFamily="34" charset="0"/>
                <a:ea typeface="+mj-ea"/>
                <a:cs typeface="Arial" pitchFamily="34" charset="0"/>
              </a:rPr>
              <a:t>на 2013-2020 годы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>
        <p:nvSpPr>
          <p:cNvPr id="5" name="Freeform 2"/>
          <p:cNvSpPr>
            <a:spLocks/>
          </p:cNvSpPr>
          <p:nvPr/>
        </p:nvSpPr>
        <p:spPr bwMode="auto">
          <a:xfrm>
            <a:off x="5436096" y="2780928"/>
            <a:ext cx="3168352" cy="3904828"/>
          </a:xfrm>
          <a:custGeom>
            <a:avLst/>
            <a:gdLst/>
            <a:ahLst/>
            <a:cxnLst>
              <a:cxn ang="0">
                <a:pos x="690" y="9"/>
              </a:cxn>
              <a:cxn ang="0">
                <a:pos x="1107" y="227"/>
              </a:cxn>
              <a:cxn ang="0">
                <a:pos x="1207" y="627"/>
              </a:cxn>
              <a:cxn ang="0">
                <a:pos x="1234" y="891"/>
              </a:cxn>
              <a:cxn ang="0">
                <a:pos x="1225" y="1336"/>
              </a:cxn>
              <a:cxn ang="0">
                <a:pos x="1516" y="1600"/>
              </a:cxn>
              <a:cxn ang="0">
                <a:pos x="1806" y="1827"/>
              </a:cxn>
              <a:cxn ang="0">
                <a:pos x="1978" y="1909"/>
              </a:cxn>
              <a:cxn ang="0">
                <a:pos x="1951" y="1518"/>
              </a:cxn>
              <a:cxn ang="0">
                <a:pos x="2115" y="1363"/>
              </a:cxn>
              <a:cxn ang="0">
                <a:pos x="2559" y="1100"/>
              </a:cxn>
              <a:cxn ang="0">
                <a:pos x="2886" y="1181"/>
              </a:cxn>
              <a:cxn ang="0">
                <a:pos x="3113" y="745"/>
              </a:cxn>
              <a:cxn ang="0">
                <a:pos x="3676" y="900"/>
              </a:cxn>
              <a:cxn ang="0">
                <a:pos x="4030" y="1181"/>
              </a:cxn>
              <a:cxn ang="0">
                <a:pos x="3884" y="1500"/>
              </a:cxn>
              <a:cxn ang="0">
                <a:pos x="3930" y="1990"/>
              </a:cxn>
              <a:cxn ang="0">
                <a:pos x="4211" y="2099"/>
              </a:cxn>
              <a:cxn ang="0">
                <a:pos x="4229" y="2436"/>
              </a:cxn>
              <a:cxn ang="0">
                <a:pos x="4066" y="2736"/>
              </a:cxn>
              <a:cxn ang="0">
                <a:pos x="3812" y="2763"/>
              </a:cxn>
              <a:cxn ang="0">
                <a:pos x="3694" y="2717"/>
              </a:cxn>
              <a:cxn ang="0">
                <a:pos x="3340" y="2781"/>
              </a:cxn>
              <a:cxn ang="0">
                <a:pos x="3031" y="2908"/>
              </a:cxn>
              <a:cxn ang="0">
                <a:pos x="3122" y="3235"/>
              </a:cxn>
              <a:cxn ang="0">
                <a:pos x="3167" y="3508"/>
              </a:cxn>
              <a:cxn ang="0">
                <a:pos x="3022" y="3763"/>
              </a:cxn>
              <a:cxn ang="0">
                <a:pos x="2732" y="3872"/>
              </a:cxn>
              <a:cxn ang="0">
                <a:pos x="2759" y="4244"/>
              </a:cxn>
              <a:cxn ang="0">
                <a:pos x="2868" y="4335"/>
              </a:cxn>
              <a:cxn ang="0">
                <a:pos x="2813" y="4653"/>
              </a:cxn>
              <a:cxn ang="0">
                <a:pos x="2741" y="4917"/>
              </a:cxn>
              <a:cxn ang="0">
                <a:pos x="2886" y="5144"/>
              </a:cxn>
              <a:cxn ang="0">
                <a:pos x="2668" y="5208"/>
              </a:cxn>
              <a:cxn ang="0">
                <a:pos x="2559" y="4935"/>
              </a:cxn>
              <a:cxn ang="0">
                <a:pos x="2387" y="4890"/>
              </a:cxn>
              <a:cxn ang="0">
                <a:pos x="2169" y="4681"/>
              </a:cxn>
              <a:cxn ang="0">
                <a:pos x="1933" y="4408"/>
              </a:cxn>
              <a:cxn ang="0">
                <a:pos x="1697" y="4290"/>
              </a:cxn>
              <a:cxn ang="0">
                <a:pos x="1507" y="4099"/>
              </a:cxn>
              <a:cxn ang="0">
                <a:pos x="1470" y="4144"/>
              </a:cxn>
              <a:cxn ang="0">
                <a:pos x="1144" y="4153"/>
              </a:cxn>
              <a:cxn ang="0">
                <a:pos x="853" y="4281"/>
              </a:cxn>
              <a:cxn ang="0">
                <a:pos x="536" y="4435"/>
              </a:cxn>
              <a:cxn ang="0">
                <a:pos x="363" y="4335"/>
              </a:cxn>
              <a:cxn ang="0">
                <a:pos x="154" y="4144"/>
              </a:cxn>
              <a:cxn ang="0">
                <a:pos x="218" y="4035"/>
              </a:cxn>
              <a:cxn ang="0">
                <a:pos x="399" y="3708"/>
              </a:cxn>
              <a:cxn ang="0">
                <a:pos x="644" y="3617"/>
              </a:cxn>
              <a:cxn ang="0">
                <a:pos x="681" y="3263"/>
              </a:cxn>
              <a:cxn ang="0">
                <a:pos x="336" y="3226"/>
              </a:cxn>
              <a:cxn ang="0">
                <a:pos x="27" y="3045"/>
              </a:cxn>
              <a:cxn ang="0">
                <a:pos x="136" y="2745"/>
              </a:cxn>
              <a:cxn ang="0">
                <a:pos x="363" y="2599"/>
              </a:cxn>
              <a:cxn ang="0">
                <a:pos x="672" y="2290"/>
              </a:cxn>
              <a:cxn ang="0">
                <a:pos x="436" y="1672"/>
              </a:cxn>
              <a:cxn ang="0">
                <a:pos x="408" y="1363"/>
              </a:cxn>
              <a:cxn ang="0">
                <a:pos x="427" y="1018"/>
              </a:cxn>
              <a:cxn ang="0">
                <a:pos x="209" y="1018"/>
              </a:cxn>
              <a:cxn ang="0">
                <a:pos x="91" y="836"/>
              </a:cxn>
              <a:cxn ang="0">
                <a:pos x="354" y="663"/>
              </a:cxn>
              <a:cxn ang="0">
                <a:pos x="472" y="291"/>
              </a:cxn>
            </a:cxnLst>
            <a:rect l="0" t="0" r="r" b="b"/>
            <a:pathLst>
              <a:path w="4247" h="5262">
                <a:moveTo>
                  <a:pt x="472" y="273"/>
                </a:moveTo>
                <a:lnTo>
                  <a:pt x="481" y="254"/>
                </a:lnTo>
                <a:lnTo>
                  <a:pt x="490" y="154"/>
                </a:lnTo>
                <a:lnTo>
                  <a:pt x="499" y="136"/>
                </a:lnTo>
                <a:lnTo>
                  <a:pt x="517" y="91"/>
                </a:lnTo>
                <a:lnTo>
                  <a:pt x="526" y="64"/>
                </a:lnTo>
                <a:lnTo>
                  <a:pt x="545" y="45"/>
                </a:lnTo>
                <a:lnTo>
                  <a:pt x="572" y="18"/>
                </a:lnTo>
                <a:lnTo>
                  <a:pt x="599" y="0"/>
                </a:lnTo>
                <a:lnTo>
                  <a:pt x="644" y="9"/>
                </a:lnTo>
                <a:lnTo>
                  <a:pt x="690" y="9"/>
                </a:lnTo>
                <a:lnTo>
                  <a:pt x="744" y="9"/>
                </a:lnTo>
                <a:lnTo>
                  <a:pt x="808" y="18"/>
                </a:lnTo>
                <a:lnTo>
                  <a:pt x="853" y="36"/>
                </a:lnTo>
                <a:lnTo>
                  <a:pt x="899" y="73"/>
                </a:lnTo>
                <a:lnTo>
                  <a:pt x="917" y="91"/>
                </a:lnTo>
                <a:lnTo>
                  <a:pt x="935" y="127"/>
                </a:lnTo>
                <a:lnTo>
                  <a:pt x="962" y="164"/>
                </a:lnTo>
                <a:lnTo>
                  <a:pt x="989" y="191"/>
                </a:lnTo>
                <a:lnTo>
                  <a:pt x="1017" y="209"/>
                </a:lnTo>
                <a:lnTo>
                  <a:pt x="1053" y="200"/>
                </a:lnTo>
                <a:lnTo>
                  <a:pt x="1107" y="227"/>
                </a:lnTo>
                <a:lnTo>
                  <a:pt x="1171" y="236"/>
                </a:lnTo>
                <a:lnTo>
                  <a:pt x="1198" y="345"/>
                </a:lnTo>
                <a:lnTo>
                  <a:pt x="1207" y="391"/>
                </a:lnTo>
                <a:lnTo>
                  <a:pt x="1216" y="427"/>
                </a:lnTo>
                <a:lnTo>
                  <a:pt x="1225" y="463"/>
                </a:lnTo>
                <a:lnTo>
                  <a:pt x="1234" y="491"/>
                </a:lnTo>
                <a:lnTo>
                  <a:pt x="1225" y="536"/>
                </a:lnTo>
                <a:lnTo>
                  <a:pt x="1216" y="545"/>
                </a:lnTo>
                <a:lnTo>
                  <a:pt x="1216" y="563"/>
                </a:lnTo>
                <a:lnTo>
                  <a:pt x="1207" y="600"/>
                </a:lnTo>
                <a:lnTo>
                  <a:pt x="1207" y="627"/>
                </a:lnTo>
                <a:lnTo>
                  <a:pt x="1216" y="663"/>
                </a:lnTo>
                <a:lnTo>
                  <a:pt x="1243" y="682"/>
                </a:lnTo>
                <a:lnTo>
                  <a:pt x="1289" y="682"/>
                </a:lnTo>
                <a:lnTo>
                  <a:pt x="1316" y="709"/>
                </a:lnTo>
                <a:lnTo>
                  <a:pt x="1334" y="736"/>
                </a:lnTo>
                <a:lnTo>
                  <a:pt x="1334" y="745"/>
                </a:lnTo>
                <a:lnTo>
                  <a:pt x="1334" y="763"/>
                </a:lnTo>
                <a:lnTo>
                  <a:pt x="1316" y="800"/>
                </a:lnTo>
                <a:lnTo>
                  <a:pt x="1289" y="818"/>
                </a:lnTo>
                <a:lnTo>
                  <a:pt x="1262" y="854"/>
                </a:lnTo>
                <a:lnTo>
                  <a:pt x="1234" y="891"/>
                </a:lnTo>
                <a:lnTo>
                  <a:pt x="1234" y="891"/>
                </a:lnTo>
                <a:lnTo>
                  <a:pt x="1207" y="936"/>
                </a:lnTo>
                <a:lnTo>
                  <a:pt x="1180" y="981"/>
                </a:lnTo>
                <a:lnTo>
                  <a:pt x="1180" y="1036"/>
                </a:lnTo>
                <a:lnTo>
                  <a:pt x="1171" y="1072"/>
                </a:lnTo>
                <a:lnTo>
                  <a:pt x="1180" y="1100"/>
                </a:lnTo>
                <a:lnTo>
                  <a:pt x="1198" y="1127"/>
                </a:lnTo>
                <a:lnTo>
                  <a:pt x="1216" y="1154"/>
                </a:lnTo>
                <a:lnTo>
                  <a:pt x="1216" y="1200"/>
                </a:lnTo>
                <a:lnTo>
                  <a:pt x="1225" y="1263"/>
                </a:lnTo>
                <a:lnTo>
                  <a:pt x="1225" y="1336"/>
                </a:lnTo>
                <a:lnTo>
                  <a:pt x="1225" y="1390"/>
                </a:lnTo>
                <a:lnTo>
                  <a:pt x="1243" y="1409"/>
                </a:lnTo>
                <a:lnTo>
                  <a:pt x="1271" y="1436"/>
                </a:lnTo>
                <a:lnTo>
                  <a:pt x="1316" y="1454"/>
                </a:lnTo>
                <a:lnTo>
                  <a:pt x="1361" y="1463"/>
                </a:lnTo>
                <a:lnTo>
                  <a:pt x="1416" y="1481"/>
                </a:lnTo>
                <a:lnTo>
                  <a:pt x="1461" y="1500"/>
                </a:lnTo>
                <a:lnTo>
                  <a:pt x="1488" y="1509"/>
                </a:lnTo>
                <a:lnTo>
                  <a:pt x="1525" y="1545"/>
                </a:lnTo>
                <a:lnTo>
                  <a:pt x="1525" y="1563"/>
                </a:lnTo>
                <a:lnTo>
                  <a:pt x="1516" y="1600"/>
                </a:lnTo>
                <a:lnTo>
                  <a:pt x="1516" y="1636"/>
                </a:lnTo>
                <a:lnTo>
                  <a:pt x="1516" y="1672"/>
                </a:lnTo>
                <a:lnTo>
                  <a:pt x="1516" y="1681"/>
                </a:lnTo>
                <a:lnTo>
                  <a:pt x="1543" y="1690"/>
                </a:lnTo>
                <a:lnTo>
                  <a:pt x="1579" y="1699"/>
                </a:lnTo>
                <a:lnTo>
                  <a:pt x="1606" y="1709"/>
                </a:lnTo>
                <a:lnTo>
                  <a:pt x="1643" y="1736"/>
                </a:lnTo>
                <a:lnTo>
                  <a:pt x="1697" y="1754"/>
                </a:lnTo>
                <a:lnTo>
                  <a:pt x="1743" y="1781"/>
                </a:lnTo>
                <a:lnTo>
                  <a:pt x="1779" y="1790"/>
                </a:lnTo>
                <a:lnTo>
                  <a:pt x="1806" y="1827"/>
                </a:lnTo>
                <a:lnTo>
                  <a:pt x="1797" y="1881"/>
                </a:lnTo>
                <a:lnTo>
                  <a:pt x="1806" y="1909"/>
                </a:lnTo>
                <a:lnTo>
                  <a:pt x="1797" y="1936"/>
                </a:lnTo>
                <a:lnTo>
                  <a:pt x="1806" y="1954"/>
                </a:lnTo>
                <a:lnTo>
                  <a:pt x="1833" y="1972"/>
                </a:lnTo>
                <a:lnTo>
                  <a:pt x="1861" y="1990"/>
                </a:lnTo>
                <a:lnTo>
                  <a:pt x="1897" y="1981"/>
                </a:lnTo>
                <a:lnTo>
                  <a:pt x="1915" y="1972"/>
                </a:lnTo>
                <a:lnTo>
                  <a:pt x="1942" y="1963"/>
                </a:lnTo>
                <a:lnTo>
                  <a:pt x="1960" y="1954"/>
                </a:lnTo>
                <a:lnTo>
                  <a:pt x="1978" y="1909"/>
                </a:lnTo>
                <a:lnTo>
                  <a:pt x="1988" y="1872"/>
                </a:lnTo>
                <a:lnTo>
                  <a:pt x="1997" y="1827"/>
                </a:lnTo>
                <a:lnTo>
                  <a:pt x="1969" y="1809"/>
                </a:lnTo>
                <a:lnTo>
                  <a:pt x="1960" y="1772"/>
                </a:lnTo>
                <a:lnTo>
                  <a:pt x="1951" y="1736"/>
                </a:lnTo>
                <a:lnTo>
                  <a:pt x="1942" y="1709"/>
                </a:lnTo>
                <a:lnTo>
                  <a:pt x="1933" y="1672"/>
                </a:lnTo>
                <a:lnTo>
                  <a:pt x="1933" y="1618"/>
                </a:lnTo>
                <a:lnTo>
                  <a:pt x="1942" y="1590"/>
                </a:lnTo>
                <a:lnTo>
                  <a:pt x="1942" y="1554"/>
                </a:lnTo>
                <a:lnTo>
                  <a:pt x="1951" y="1518"/>
                </a:lnTo>
                <a:lnTo>
                  <a:pt x="1951" y="1509"/>
                </a:lnTo>
                <a:lnTo>
                  <a:pt x="1997" y="1500"/>
                </a:lnTo>
                <a:lnTo>
                  <a:pt x="2033" y="1500"/>
                </a:lnTo>
                <a:lnTo>
                  <a:pt x="2051" y="1490"/>
                </a:lnTo>
                <a:lnTo>
                  <a:pt x="2060" y="1472"/>
                </a:lnTo>
                <a:lnTo>
                  <a:pt x="2051" y="1445"/>
                </a:lnTo>
                <a:lnTo>
                  <a:pt x="2042" y="1418"/>
                </a:lnTo>
                <a:lnTo>
                  <a:pt x="2042" y="1390"/>
                </a:lnTo>
                <a:lnTo>
                  <a:pt x="2060" y="1372"/>
                </a:lnTo>
                <a:lnTo>
                  <a:pt x="2096" y="1363"/>
                </a:lnTo>
                <a:lnTo>
                  <a:pt x="2115" y="1363"/>
                </a:lnTo>
                <a:lnTo>
                  <a:pt x="2151" y="1354"/>
                </a:lnTo>
                <a:lnTo>
                  <a:pt x="2187" y="1318"/>
                </a:lnTo>
                <a:lnTo>
                  <a:pt x="2224" y="1309"/>
                </a:lnTo>
                <a:lnTo>
                  <a:pt x="2287" y="1281"/>
                </a:lnTo>
                <a:lnTo>
                  <a:pt x="2342" y="1272"/>
                </a:lnTo>
                <a:lnTo>
                  <a:pt x="2387" y="1263"/>
                </a:lnTo>
                <a:lnTo>
                  <a:pt x="2414" y="1254"/>
                </a:lnTo>
                <a:lnTo>
                  <a:pt x="2450" y="1236"/>
                </a:lnTo>
                <a:lnTo>
                  <a:pt x="2487" y="1191"/>
                </a:lnTo>
                <a:lnTo>
                  <a:pt x="2532" y="1136"/>
                </a:lnTo>
                <a:lnTo>
                  <a:pt x="2559" y="1100"/>
                </a:lnTo>
                <a:lnTo>
                  <a:pt x="2587" y="1081"/>
                </a:lnTo>
                <a:lnTo>
                  <a:pt x="2641" y="1054"/>
                </a:lnTo>
                <a:lnTo>
                  <a:pt x="2695" y="1045"/>
                </a:lnTo>
                <a:lnTo>
                  <a:pt x="2741" y="1063"/>
                </a:lnTo>
                <a:lnTo>
                  <a:pt x="2777" y="1091"/>
                </a:lnTo>
                <a:lnTo>
                  <a:pt x="2777" y="1109"/>
                </a:lnTo>
                <a:lnTo>
                  <a:pt x="2795" y="1136"/>
                </a:lnTo>
                <a:lnTo>
                  <a:pt x="2813" y="1163"/>
                </a:lnTo>
                <a:lnTo>
                  <a:pt x="2822" y="1181"/>
                </a:lnTo>
                <a:lnTo>
                  <a:pt x="2859" y="1200"/>
                </a:lnTo>
                <a:lnTo>
                  <a:pt x="2886" y="1181"/>
                </a:lnTo>
                <a:lnTo>
                  <a:pt x="2950" y="1072"/>
                </a:lnTo>
                <a:lnTo>
                  <a:pt x="2968" y="1036"/>
                </a:lnTo>
                <a:lnTo>
                  <a:pt x="2986" y="1009"/>
                </a:lnTo>
                <a:lnTo>
                  <a:pt x="3004" y="972"/>
                </a:lnTo>
                <a:lnTo>
                  <a:pt x="3013" y="927"/>
                </a:lnTo>
                <a:lnTo>
                  <a:pt x="3022" y="891"/>
                </a:lnTo>
                <a:lnTo>
                  <a:pt x="3049" y="845"/>
                </a:lnTo>
                <a:lnTo>
                  <a:pt x="3058" y="818"/>
                </a:lnTo>
                <a:lnTo>
                  <a:pt x="3077" y="791"/>
                </a:lnTo>
                <a:lnTo>
                  <a:pt x="3095" y="763"/>
                </a:lnTo>
                <a:lnTo>
                  <a:pt x="3113" y="745"/>
                </a:lnTo>
                <a:lnTo>
                  <a:pt x="3140" y="736"/>
                </a:lnTo>
                <a:lnTo>
                  <a:pt x="3176" y="736"/>
                </a:lnTo>
                <a:lnTo>
                  <a:pt x="3231" y="782"/>
                </a:lnTo>
                <a:lnTo>
                  <a:pt x="3249" y="809"/>
                </a:lnTo>
                <a:lnTo>
                  <a:pt x="3285" y="818"/>
                </a:lnTo>
                <a:lnTo>
                  <a:pt x="3322" y="845"/>
                </a:lnTo>
                <a:lnTo>
                  <a:pt x="3349" y="854"/>
                </a:lnTo>
                <a:lnTo>
                  <a:pt x="3412" y="872"/>
                </a:lnTo>
                <a:lnTo>
                  <a:pt x="3476" y="882"/>
                </a:lnTo>
                <a:lnTo>
                  <a:pt x="3558" y="891"/>
                </a:lnTo>
                <a:lnTo>
                  <a:pt x="3676" y="900"/>
                </a:lnTo>
                <a:lnTo>
                  <a:pt x="3784" y="891"/>
                </a:lnTo>
                <a:lnTo>
                  <a:pt x="3821" y="872"/>
                </a:lnTo>
                <a:lnTo>
                  <a:pt x="3857" y="845"/>
                </a:lnTo>
                <a:lnTo>
                  <a:pt x="3893" y="836"/>
                </a:lnTo>
                <a:lnTo>
                  <a:pt x="3930" y="854"/>
                </a:lnTo>
                <a:lnTo>
                  <a:pt x="3948" y="872"/>
                </a:lnTo>
                <a:lnTo>
                  <a:pt x="3984" y="909"/>
                </a:lnTo>
                <a:lnTo>
                  <a:pt x="4002" y="963"/>
                </a:lnTo>
                <a:lnTo>
                  <a:pt x="4039" y="1018"/>
                </a:lnTo>
                <a:lnTo>
                  <a:pt x="4039" y="1091"/>
                </a:lnTo>
                <a:lnTo>
                  <a:pt x="4030" y="1181"/>
                </a:lnTo>
                <a:lnTo>
                  <a:pt x="4030" y="1254"/>
                </a:lnTo>
                <a:lnTo>
                  <a:pt x="4020" y="1327"/>
                </a:lnTo>
                <a:lnTo>
                  <a:pt x="3993" y="1372"/>
                </a:lnTo>
                <a:lnTo>
                  <a:pt x="3966" y="1372"/>
                </a:lnTo>
                <a:lnTo>
                  <a:pt x="3948" y="1372"/>
                </a:lnTo>
                <a:lnTo>
                  <a:pt x="3921" y="1381"/>
                </a:lnTo>
                <a:lnTo>
                  <a:pt x="3912" y="1390"/>
                </a:lnTo>
                <a:lnTo>
                  <a:pt x="3893" y="1400"/>
                </a:lnTo>
                <a:lnTo>
                  <a:pt x="3893" y="1436"/>
                </a:lnTo>
                <a:lnTo>
                  <a:pt x="3893" y="1454"/>
                </a:lnTo>
                <a:lnTo>
                  <a:pt x="3884" y="1500"/>
                </a:lnTo>
                <a:lnTo>
                  <a:pt x="3884" y="1563"/>
                </a:lnTo>
                <a:lnTo>
                  <a:pt x="3857" y="1609"/>
                </a:lnTo>
                <a:lnTo>
                  <a:pt x="3830" y="1663"/>
                </a:lnTo>
                <a:lnTo>
                  <a:pt x="3794" y="1718"/>
                </a:lnTo>
                <a:lnTo>
                  <a:pt x="3775" y="1772"/>
                </a:lnTo>
                <a:lnTo>
                  <a:pt x="3775" y="1818"/>
                </a:lnTo>
                <a:lnTo>
                  <a:pt x="3803" y="1863"/>
                </a:lnTo>
                <a:lnTo>
                  <a:pt x="3839" y="1899"/>
                </a:lnTo>
                <a:lnTo>
                  <a:pt x="3866" y="1927"/>
                </a:lnTo>
                <a:lnTo>
                  <a:pt x="3912" y="1972"/>
                </a:lnTo>
                <a:lnTo>
                  <a:pt x="3930" y="1990"/>
                </a:lnTo>
                <a:lnTo>
                  <a:pt x="3966" y="2009"/>
                </a:lnTo>
                <a:lnTo>
                  <a:pt x="4011" y="2009"/>
                </a:lnTo>
                <a:lnTo>
                  <a:pt x="4057" y="1999"/>
                </a:lnTo>
                <a:lnTo>
                  <a:pt x="4084" y="1999"/>
                </a:lnTo>
                <a:lnTo>
                  <a:pt x="4120" y="1990"/>
                </a:lnTo>
                <a:lnTo>
                  <a:pt x="4138" y="1972"/>
                </a:lnTo>
                <a:lnTo>
                  <a:pt x="4147" y="1990"/>
                </a:lnTo>
                <a:lnTo>
                  <a:pt x="4184" y="1999"/>
                </a:lnTo>
                <a:lnTo>
                  <a:pt x="4202" y="2045"/>
                </a:lnTo>
                <a:lnTo>
                  <a:pt x="4211" y="2081"/>
                </a:lnTo>
                <a:lnTo>
                  <a:pt x="4211" y="2099"/>
                </a:lnTo>
                <a:lnTo>
                  <a:pt x="4193" y="2127"/>
                </a:lnTo>
                <a:lnTo>
                  <a:pt x="4175" y="2154"/>
                </a:lnTo>
                <a:lnTo>
                  <a:pt x="4157" y="2172"/>
                </a:lnTo>
                <a:lnTo>
                  <a:pt x="4147" y="2199"/>
                </a:lnTo>
                <a:lnTo>
                  <a:pt x="4147" y="2208"/>
                </a:lnTo>
                <a:lnTo>
                  <a:pt x="4157" y="2245"/>
                </a:lnTo>
                <a:lnTo>
                  <a:pt x="4166" y="2263"/>
                </a:lnTo>
                <a:lnTo>
                  <a:pt x="4184" y="2299"/>
                </a:lnTo>
                <a:lnTo>
                  <a:pt x="4211" y="2345"/>
                </a:lnTo>
                <a:lnTo>
                  <a:pt x="4247" y="2381"/>
                </a:lnTo>
                <a:lnTo>
                  <a:pt x="4229" y="2436"/>
                </a:lnTo>
                <a:lnTo>
                  <a:pt x="4193" y="2454"/>
                </a:lnTo>
                <a:lnTo>
                  <a:pt x="4157" y="2463"/>
                </a:lnTo>
                <a:lnTo>
                  <a:pt x="4129" y="2499"/>
                </a:lnTo>
                <a:lnTo>
                  <a:pt x="4111" y="2536"/>
                </a:lnTo>
                <a:lnTo>
                  <a:pt x="4102" y="2572"/>
                </a:lnTo>
                <a:lnTo>
                  <a:pt x="4111" y="2599"/>
                </a:lnTo>
                <a:lnTo>
                  <a:pt x="4120" y="2636"/>
                </a:lnTo>
                <a:lnTo>
                  <a:pt x="4129" y="2690"/>
                </a:lnTo>
                <a:lnTo>
                  <a:pt x="4157" y="2736"/>
                </a:lnTo>
                <a:lnTo>
                  <a:pt x="4102" y="2736"/>
                </a:lnTo>
                <a:lnTo>
                  <a:pt x="4066" y="2736"/>
                </a:lnTo>
                <a:lnTo>
                  <a:pt x="4030" y="2754"/>
                </a:lnTo>
                <a:lnTo>
                  <a:pt x="4002" y="2772"/>
                </a:lnTo>
                <a:lnTo>
                  <a:pt x="3984" y="2808"/>
                </a:lnTo>
                <a:lnTo>
                  <a:pt x="3966" y="2817"/>
                </a:lnTo>
                <a:lnTo>
                  <a:pt x="3948" y="2826"/>
                </a:lnTo>
                <a:lnTo>
                  <a:pt x="3921" y="2826"/>
                </a:lnTo>
                <a:lnTo>
                  <a:pt x="3875" y="2808"/>
                </a:lnTo>
                <a:lnTo>
                  <a:pt x="3857" y="2790"/>
                </a:lnTo>
                <a:lnTo>
                  <a:pt x="3848" y="2772"/>
                </a:lnTo>
                <a:lnTo>
                  <a:pt x="3821" y="2772"/>
                </a:lnTo>
                <a:lnTo>
                  <a:pt x="3812" y="2763"/>
                </a:lnTo>
                <a:lnTo>
                  <a:pt x="3803" y="2736"/>
                </a:lnTo>
                <a:lnTo>
                  <a:pt x="3812" y="2708"/>
                </a:lnTo>
                <a:lnTo>
                  <a:pt x="3812" y="2690"/>
                </a:lnTo>
                <a:lnTo>
                  <a:pt x="3803" y="2654"/>
                </a:lnTo>
                <a:lnTo>
                  <a:pt x="3784" y="2627"/>
                </a:lnTo>
                <a:lnTo>
                  <a:pt x="3775" y="2627"/>
                </a:lnTo>
                <a:lnTo>
                  <a:pt x="3748" y="2645"/>
                </a:lnTo>
                <a:lnTo>
                  <a:pt x="3739" y="2654"/>
                </a:lnTo>
                <a:lnTo>
                  <a:pt x="3730" y="2681"/>
                </a:lnTo>
                <a:lnTo>
                  <a:pt x="3721" y="2699"/>
                </a:lnTo>
                <a:lnTo>
                  <a:pt x="3694" y="2717"/>
                </a:lnTo>
                <a:lnTo>
                  <a:pt x="3676" y="2736"/>
                </a:lnTo>
                <a:lnTo>
                  <a:pt x="3657" y="2772"/>
                </a:lnTo>
                <a:lnTo>
                  <a:pt x="3648" y="2799"/>
                </a:lnTo>
                <a:lnTo>
                  <a:pt x="3621" y="2817"/>
                </a:lnTo>
                <a:lnTo>
                  <a:pt x="3594" y="2826"/>
                </a:lnTo>
                <a:lnTo>
                  <a:pt x="3576" y="2817"/>
                </a:lnTo>
                <a:lnTo>
                  <a:pt x="3539" y="2817"/>
                </a:lnTo>
                <a:lnTo>
                  <a:pt x="3476" y="2817"/>
                </a:lnTo>
                <a:lnTo>
                  <a:pt x="3412" y="2808"/>
                </a:lnTo>
                <a:lnTo>
                  <a:pt x="3376" y="2808"/>
                </a:lnTo>
                <a:lnTo>
                  <a:pt x="3340" y="2781"/>
                </a:lnTo>
                <a:lnTo>
                  <a:pt x="3331" y="2763"/>
                </a:lnTo>
                <a:lnTo>
                  <a:pt x="3294" y="2754"/>
                </a:lnTo>
                <a:lnTo>
                  <a:pt x="3249" y="2745"/>
                </a:lnTo>
                <a:lnTo>
                  <a:pt x="3222" y="2745"/>
                </a:lnTo>
                <a:lnTo>
                  <a:pt x="3167" y="2763"/>
                </a:lnTo>
                <a:lnTo>
                  <a:pt x="3131" y="2781"/>
                </a:lnTo>
                <a:lnTo>
                  <a:pt x="3104" y="2808"/>
                </a:lnTo>
                <a:lnTo>
                  <a:pt x="3068" y="2836"/>
                </a:lnTo>
                <a:lnTo>
                  <a:pt x="3040" y="2854"/>
                </a:lnTo>
                <a:lnTo>
                  <a:pt x="3031" y="2890"/>
                </a:lnTo>
                <a:lnTo>
                  <a:pt x="3031" y="2908"/>
                </a:lnTo>
                <a:lnTo>
                  <a:pt x="3004" y="3017"/>
                </a:lnTo>
                <a:lnTo>
                  <a:pt x="2995" y="3054"/>
                </a:lnTo>
                <a:lnTo>
                  <a:pt x="2995" y="3090"/>
                </a:lnTo>
                <a:lnTo>
                  <a:pt x="3004" y="3117"/>
                </a:lnTo>
                <a:lnTo>
                  <a:pt x="3022" y="3126"/>
                </a:lnTo>
                <a:lnTo>
                  <a:pt x="3049" y="3145"/>
                </a:lnTo>
                <a:lnTo>
                  <a:pt x="3068" y="3154"/>
                </a:lnTo>
                <a:lnTo>
                  <a:pt x="3077" y="3172"/>
                </a:lnTo>
                <a:lnTo>
                  <a:pt x="3095" y="3181"/>
                </a:lnTo>
                <a:lnTo>
                  <a:pt x="3113" y="3217"/>
                </a:lnTo>
                <a:lnTo>
                  <a:pt x="3122" y="3235"/>
                </a:lnTo>
                <a:lnTo>
                  <a:pt x="3122" y="3245"/>
                </a:lnTo>
                <a:lnTo>
                  <a:pt x="3131" y="3272"/>
                </a:lnTo>
                <a:lnTo>
                  <a:pt x="3140" y="3317"/>
                </a:lnTo>
                <a:lnTo>
                  <a:pt x="3131" y="3354"/>
                </a:lnTo>
                <a:lnTo>
                  <a:pt x="3122" y="3390"/>
                </a:lnTo>
                <a:lnTo>
                  <a:pt x="3140" y="3408"/>
                </a:lnTo>
                <a:lnTo>
                  <a:pt x="3158" y="3417"/>
                </a:lnTo>
                <a:lnTo>
                  <a:pt x="3167" y="3426"/>
                </a:lnTo>
                <a:lnTo>
                  <a:pt x="3176" y="3445"/>
                </a:lnTo>
                <a:lnTo>
                  <a:pt x="3167" y="3472"/>
                </a:lnTo>
                <a:lnTo>
                  <a:pt x="3167" y="3508"/>
                </a:lnTo>
                <a:lnTo>
                  <a:pt x="3149" y="3535"/>
                </a:lnTo>
                <a:lnTo>
                  <a:pt x="3140" y="3554"/>
                </a:lnTo>
                <a:lnTo>
                  <a:pt x="3131" y="3572"/>
                </a:lnTo>
                <a:lnTo>
                  <a:pt x="3131" y="3626"/>
                </a:lnTo>
                <a:lnTo>
                  <a:pt x="3122" y="3635"/>
                </a:lnTo>
                <a:lnTo>
                  <a:pt x="3095" y="3654"/>
                </a:lnTo>
                <a:lnTo>
                  <a:pt x="3077" y="3672"/>
                </a:lnTo>
                <a:lnTo>
                  <a:pt x="3077" y="3699"/>
                </a:lnTo>
                <a:lnTo>
                  <a:pt x="3068" y="3735"/>
                </a:lnTo>
                <a:lnTo>
                  <a:pt x="3049" y="3763"/>
                </a:lnTo>
                <a:lnTo>
                  <a:pt x="3022" y="3763"/>
                </a:lnTo>
                <a:lnTo>
                  <a:pt x="2995" y="3772"/>
                </a:lnTo>
                <a:lnTo>
                  <a:pt x="2959" y="3781"/>
                </a:lnTo>
                <a:lnTo>
                  <a:pt x="2922" y="3790"/>
                </a:lnTo>
                <a:lnTo>
                  <a:pt x="2904" y="3817"/>
                </a:lnTo>
                <a:lnTo>
                  <a:pt x="2868" y="3835"/>
                </a:lnTo>
                <a:lnTo>
                  <a:pt x="2841" y="3835"/>
                </a:lnTo>
                <a:lnTo>
                  <a:pt x="2813" y="3835"/>
                </a:lnTo>
                <a:lnTo>
                  <a:pt x="2786" y="3826"/>
                </a:lnTo>
                <a:lnTo>
                  <a:pt x="2768" y="3835"/>
                </a:lnTo>
                <a:lnTo>
                  <a:pt x="2741" y="3844"/>
                </a:lnTo>
                <a:lnTo>
                  <a:pt x="2732" y="3872"/>
                </a:lnTo>
                <a:lnTo>
                  <a:pt x="2714" y="3953"/>
                </a:lnTo>
                <a:lnTo>
                  <a:pt x="2695" y="4017"/>
                </a:lnTo>
                <a:lnTo>
                  <a:pt x="2695" y="4072"/>
                </a:lnTo>
                <a:lnTo>
                  <a:pt x="2695" y="4090"/>
                </a:lnTo>
                <a:lnTo>
                  <a:pt x="2714" y="4117"/>
                </a:lnTo>
                <a:lnTo>
                  <a:pt x="2723" y="4144"/>
                </a:lnTo>
                <a:lnTo>
                  <a:pt x="2723" y="4163"/>
                </a:lnTo>
                <a:lnTo>
                  <a:pt x="2723" y="4181"/>
                </a:lnTo>
                <a:lnTo>
                  <a:pt x="2732" y="4208"/>
                </a:lnTo>
                <a:lnTo>
                  <a:pt x="2750" y="4226"/>
                </a:lnTo>
                <a:lnTo>
                  <a:pt x="2759" y="4244"/>
                </a:lnTo>
                <a:lnTo>
                  <a:pt x="2759" y="4281"/>
                </a:lnTo>
                <a:lnTo>
                  <a:pt x="2759" y="4281"/>
                </a:lnTo>
                <a:lnTo>
                  <a:pt x="2768" y="4299"/>
                </a:lnTo>
                <a:lnTo>
                  <a:pt x="2759" y="4308"/>
                </a:lnTo>
                <a:lnTo>
                  <a:pt x="2759" y="4317"/>
                </a:lnTo>
                <a:lnTo>
                  <a:pt x="2768" y="4317"/>
                </a:lnTo>
                <a:lnTo>
                  <a:pt x="2786" y="4326"/>
                </a:lnTo>
                <a:lnTo>
                  <a:pt x="2804" y="4317"/>
                </a:lnTo>
                <a:lnTo>
                  <a:pt x="2822" y="4299"/>
                </a:lnTo>
                <a:lnTo>
                  <a:pt x="2822" y="4299"/>
                </a:lnTo>
                <a:lnTo>
                  <a:pt x="2868" y="4335"/>
                </a:lnTo>
                <a:lnTo>
                  <a:pt x="2904" y="4353"/>
                </a:lnTo>
                <a:lnTo>
                  <a:pt x="2922" y="4381"/>
                </a:lnTo>
                <a:lnTo>
                  <a:pt x="2895" y="4399"/>
                </a:lnTo>
                <a:lnTo>
                  <a:pt x="2877" y="4408"/>
                </a:lnTo>
                <a:lnTo>
                  <a:pt x="2868" y="4444"/>
                </a:lnTo>
                <a:lnTo>
                  <a:pt x="2886" y="4472"/>
                </a:lnTo>
                <a:lnTo>
                  <a:pt x="2904" y="4499"/>
                </a:lnTo>
                <a:lnTo>
                  <a:pt x="2859" y="4553"/>
                </a:lnTo>
                <a:lnTo>
                  <a:pt x="2841" y="4581"/>
                </a:lnTo>
                <a:lnTo>
                  <a:pt x="2832" y="4608"/>
                </a:lnTo>
                <a:lnTo>
                  <a:pt x="2813" y="4653"/>
                </a:lnTo>
                <a:lnTo>
                  <a:pt x="2804" y="4653"/>
                </a:lnTo>
                <a:lnTo>
                  <a:pt x="2786" y="4662"/>
                </a:lnTo>
                <a:lnTo>
                  <a:pt x="2768" y="4662"/>
                </a:lnTo>
                <a:lnTo>
                  <a:pt x="2741" y="4681"/>
                </a:lnTo>
                <a:lnTo>
                  <a:pt x="2723" y="4681"/>
                </a:lnTo>
                <a:lnTo>
                  <a:pt x="2705" y="4699"/>
                </a:lnTo>
                <a:lnTo>
                  <a:pt x="2695" y="4717"/>
                </a:lnTo>
                <a:lnTo>
                  <a:pt x="2695" y="4735"/>
                </a:lnTo>
                <a:lnTo>
                  <a:pt x="2705" y="4853"/>
                </a:lnTo>
                <a:lnTo>
                  <a:pt x="2723" y="4890"/>
                </a:lnTo>
                <a:lnTo>
                  <a:pt x="2741" y="4917"/>
                </a:lnTo>
                <a:lnTo>
                  <a:pt x="2768" y="4935"/>
                </a:lnTo>
                <a:lnTo>
                  <a:pt x="2786" y="4944"/>
                </a:lnTo>
                <a:lnTo>
                  <a:pt x="2804" y="4962"/>
                </a:lnTo>
                <a:lnTo>
                  <a:pt x="2804" y="4990"/>
                </a:lnTo>
                <a:lnTo>
                  <a:pt x="2813" y="5008"/>
                </a:lnTo>
                <a:lnTo>
                  <a:pt x="2841" y="5026"/>
                </a:lnTo>
                <a:lnTo>
                  <a:pt x="2868" y="5035"/>
                </a:lnTo>
                <a:lnTo>
                  <a:pt x="2895" y="5053"/>
                </a:lnTo>
                <a:lnTo>
                  <a:pt x="2895" y="5080"/>
                </a:lnTo>
                <a:lnTo>
                  <a:pt x="2886" y="5117"/>
                </a:lnTo>
                <a:lnTo>
                  <a:pt x="2886" y="5144"/>
                </a:lnTo>
                <a:lnTo>
                  <a:pt x="2895" y="5153"/>
                </a:lnTo>
                <a:lnTo>
                  <a:pt x="2904" y="5153"/>
                </a:lnTo>
                <a:lnTo>
                  <a:pt x="2922" y="5162"/>
                </a:lnTo>
                <a:lnTo>
                  <a:pt x="2931" y="5162"/>
                </a:lnTo>
                <a:lnTo>
                  <a:pt x="2940" y="5162"/>
                </a:lnTo>
                <a:lnTo>
                  <a:pt x="2922" y="5208"/>
                </a:lnTo>
                <a:lnTo>
                  <a:pt x="2841" y="5262"/>
                </a:lnTo>
                <a:lnTo>
                  <a:pt x="2786" y="5253"/>
                </a:lnTo>
                <a:lnTo>
                  <a:pt x="2759" y="5244"/>
                </a:lnTo>
                <a:lnTo>
                  <a:pt x="2695" y="5217"/>
                </a:lnTo>
                <a:lnTo>
                  <a:pt x="2668" y="5208"/>
                </a:lnTo>
                <a:lnTo>
                  <a:pt x="2632" y="5190"/>
                </a:lnTo>
                <a:lnTo>
                  <a:pt x="2614" y="5171"/>
                </a:lnTo>
                <a:lnTo>
                  <a:pt x="2605" y="5153"/>
                </a:lnTo>
                <a:lnTo>
                  <a:pt x="2587" y="5117"/>
                </a:lnTo>
                <a:lnTo>
                  <a:pt x="2568" y="5090"/>
                </a:lnTo>
                <a:lnTo>
                  <a:pt x="2559" y="5071"/>
                </a:lnTo>
                <a:lnTo>
                  <a:pt x="2559" y="5044"/>
                </a:lnTo>
                <a:lnTo>
                  <a:pt x="2568" y="4990"/>
                </a:lnTo>
                <a:lnTo>
                  <a:pt x="2568" y="4971"/>
                </a:lnTo>
                <a:lnTo>
                  <a:pt x="2568" y="4953"/>
                </a:lnTo>
                <a:lnTo>
                  <a:pt x="2559" y="4935"/>
                </a:lnTo>
                <a:lnTo>
                  <a:pt x="2523" y="4935"/>
                </a:lnTo>
                <a:lnTo>
                  <a:pt x="2505" y="4935"/>
                </a:lnTo>
                <a:lnTo>
                  <a:pt x="2496" y="4944"/>
                </a:lnTo>
                <a:lnTo>
                  <a:pt x="2496" y="4971"/>
                </a:lnTo>
                <a:lnTo>
                  <a:pt x="2478" y="4990"/>
                </a:lnTo>
                <a:lnTo>
                  <a:pt x="2469" y="4990"/>
                </a:lnTo>
                <a:lnTo>
                  <a:pt x="2441" y="4990"/>
                </a:lnTo>
                <a:lnTo>
                  <a:pt x="2414" y="4971"/>
                </a:lnTo>
                <a:lnTo>
                  <a:pt x="2405" y="4944"/>
                </a:lnTo>
                <a:lnTo>
                  <a:pt x="2396" y="4917"/>
                </a:lnTo>
                <a:lnTo>
                  <a:pt x="2387" y="4890"/>
                </a:lnTo>
                <a:lnTo>
                  <a:pt x="2378" y="4844"/>
                </a:lnTo>
                <a:lnTo>
                  <a:pt x="2369" y="4799"/>
                </a:lnTo>
                <a:lnTo>
                  <a:pt x="2342" y="4771"/>
                </a:lnTo>
                <a:lnTo>
                  <a:pt x="2314" y="4753"/>
                </a:lnTo>
                <a:lnTo>
                  <a:pt x="2305" y="4726"/>
                </a:lnTo>
                <a:lnTo>
                  <a:pt x="2287" y="4708"/>
                </a:lnTo>
                <a:lnTo>
                  <a:pt x="2278" y="4690"/>
                </a:lnTo>
                <a:lnTo>
                  <a:pt x="2242" y="4681"/>
                </a:lnTo>
                <a:lnTo>
                  <a:pt x="2196" y="4662"/>
                </a:lnTo>
                <a:lnTo>
                  <a:pt x="2196" y="4681"/>
                </a:lnTo>
                <a:lnTo>
                  <a:pt x="2169" y="4681"/>
                </a:lnTo>
                <a:lnTo>
                  <a:pt x="2096" y="4681"/>
                </a:lnTo>
                <a:lnTo>
                  <a:pt x="2096" y="4608"/>
                </a:lnTo>
                <a:lnTo>
                  <a:pt x="2087" y="4562"/>
                </a:lnTo>
                <a:lnTo>
                  <a:pt x="2087" y="4517"/>
                </a:lnTo>
                <a:lnTo>
                  <a:pt x="2069" y="4472"/>
                </a:lnTo>
                <a:lnTo>
                  <a:pt x="2060" y="4462"/>
                </a:lnTo>
                <a:lnTo>
                  <a:pt x="2024" y="4472"/>
                </a:lnTo>
                <a:lnTo>
                  <a:pt x="2006" y="4472"/>
                </a:lnTo>
                <a:lnTo>
                  <a:pt x="1988" y="4462"/>
                </a:lnTo>
                <a:lnTo>
                  <a:pt x="1960" y="4435"/>
                </a:lnTo>
                <a:lnTo>
                  <a:pt x="1933" y="4408"/>
                </a:lnTo>
                <a:lnTo>
                  <a:pt x="1906" y="4372"/>
                </a:lnTo>
                <a:lnTo>
                  <a:pt x="1897" y="4344"/>
                </a:lnTo>
                <a:lnTo>
                  <a:pt x="1906" y="4308"/>
                </a:lnTo>
                <a:lnTo>
                  <a:pt x="1897" y="4272"/>
                </a:lnTo>
                <a:lnTo>
                  <a:pt x="1861" y="4253"/>
                </a:lnTo>
                <a:lnTo>
                  <a:pt x="1833" y="4253"/>
                </a:lnTo>
                <a:lnTo>
                  <a:pt x="1797" y="4262"/>
                </a:lnTo>
                <a:lnTo>
                  <a:pt x="1770" y="4272"/>
                </a:lnTo>
                <a:lnTo>
                  <a:pt x="1752" y="4272"/>
                </a:lnTo>
                <a:lnTo>
                  <a:pt x="1733" y="4281"/>
                </a:lnTo>
                <a:lnTo>
                  <a:pt x="1697" y="4290"/>
                </a:lnTo>
                <a:lnTo>
                  <a:pt x="1679" y="4299"/>
                </a:lnTo>
                <a:lnTo>
                  <a:pt x="1670" y="4299"/>
                </a:lnTo>
                <a:lnTo>
                  <a:pt x="1652" y="4290"/>
                </a:lnTo>
                <a:lnTo>
                  <a:pt x="1634" y="4272"/>
                </a:lnTo>
                <a:lnTo>
                  <a:pt x="1615" y="4253"/>
                </a:lnTo>
                <a:lnTo>
                  <a:pt x="1625" y="4235"/>
                </a:lnTo>
                <a:lnTo>
                  <a:pt x="1615" y="4208"/>
                </a:lnTo>
                <a:lnTo>
                  <a:pt x="1588" y="4181"/>
                </a:lnTo>
                <a:lnTo>
                  <a:pt x="1570" y="4172"/>
                </a:lnTo>
                <a:lnTo>
                  <a:pt x="1543" y="4144"/>
                </a:lnTo>
                <a:lnTo>
                  <a:pt x="1507" y="4099"/>
                </a:lnTo>
                <a:lnTo>
                  <a:pt x="1525" y="4090"/>
                </a:lnTo>
                <a:lnTo>
                  <a:pt x="1543" y="4072"/>
                </a:lnTo>
                <a:lnTo>
                  <a:pt x="1561" y="4044"/>
                </a:lnTo>
                <a:lnTo>
                  <a:pt x="1552" y="4017"/>
                </a:lnTo>
                <a:lnTo>
                  <a:pt x="1543" y="3999"/>
                </a:lnTo>
                <a:lnTo>
                  <a:pt x="1507" y="4026"/>
                </a:lnTo>
                <a:lnTo>
                  <a:pt x="1488" y="4035"/>
                </a:lnTo>
                <a:lnTo>
                  <a:pt x="1470" y="4063"/>
                </a:lnTo>
                <a:lnTo>
                  <a:pt x="1461" y="4072"/>
                </a:lnTo>
                <a:lnTo>
                  <a:pt x="1461" y="4090"/>
                </a:lnTo>
                <a:lnTo>
                  <a:pt x="1470" y="4144"/>
                </a:lnTo>
                <a:lnTo>
                  <a:pt x="1470" y="4190"/>
                </a:lnTo>
                <a:lnTo>
                  <a:pt x="1470" y="4226"/>
                </a:lnTo>
                <a:lnTo>
                  <a:pt x="1443" y="4226"/>
                </a:lnTo>
                <a:lnTo>
                  <a:pt x="1416" y="4217"/>
                </a:lnTo>
                <a:lnTo>
                  <a:pt x="1398" y="4199"/>
                </a:lnTo>
                <a:lnTo>
                  <a:pt x="1389" y="4163"/>
                </a:lnTo>
                <a:lnTo>
                  <a:pt x="1380" y="4153"/>
                </a:lnTo>
                <a:lnTo>
                  <a:pt x="1352" y="4144"/>
                </a:lnTo>
                <a:lnTo>
                  <a:pt x="1216" y="4144"/>
                </a:lnTo>
                <a:lnTo>
                  <a:pt x="1180" y="4144"/>
                </a:lnTo>
                <a:lnTo>
                  <a:pt x="1144" y="4153"/>
                </a:lnTo>
                <a:lnTo>
                  <a:pt x="1107" y="4163"/>
                </a:lnTo>
                <a:lnTo>
                  <a:pt x="1071" y="4153"/>
                </a:lnTo>
                <a:lnTo>
                  <a:pt x="1035" y="4163"/>
                </a:lnTo>
                <a:lnTo>
                  <a:pt x="1017" y="4190"/>
                </a:lnTo>
                <a:lnTo>
                  <a:pt x="1007" y="4217"/>
                </a:lnTo>
                <a:lnTo>
                  <a:pt x="998" y="4244"/>
                </a:lnTo>
                <a:lnTo>
                  <a:pt x="971" y="4262"/>
                </a:lnTo>
                <a:lnTo>
                  <a:pt x="944" y="4262"/>
                </a:lnTo>
                <a:lnTo>
                  <a:pt x="926" y="4253"/>
                </a:lnTo>
                <a:lnTo>
                  <a:pt x="889" y="4262"/>
                </a:lnTo>
                <a:lnTo>
                  <a:pt x="853" y="4281"/>
                </a:lnTo>
                <a:lnTo>
                  <a:pt x="826" y="4290"/>
                </a:lnTo>
                <a:lnTo>
                  <a:pt x="799" y="4272"/>
                </a:lnTo>
                <a:lnTo>
                  <a:pt x="781" y="4253"/>
                </a:lnTo>
                <a:lnTo>
                  <a:pt x="735" y="4262"/>
                </a:lnTo>
                <a:lnTo>
                  <a:pt x="699" y="4290"/>
                </a:lnTo>
                <a:lnTo>
                  <a:pt x="672" y="4317"/>
                </a:lnTo>
                <a:lnTo>
                  <a:pt x="626" y="4353"/>
                </a:lnTo>
                <a:lnTo>
                  <a:pt x="617" y="4399"/>
                </a:lnTo>
                <a:lnTo>
                  <a:pt x="599" y="4435"/>
                </a:lnTo>
                <a:lnTo>
                  <a:pt x="572" y="4435"/>
                </a:lnTo>
                <a:lnTo>
                  <a:pt x="536" y="4435"/>
                </a:lnTo>
                <a:lnTo>
                  <a:pt x="499" y="4453"/>
                </a:lnTo>
                <a:lnTo>
                  <a:pt x="463" y="4472"/>
                </a:lnTo>
                <a:lnTo>
                  <a:pt x="408" y="4481"/>
                </a:lnTo>
                <a:lnTo>
                  <a:pt x="390" y="4462"/>
                </a:lnTo>
                <a:lnTo>
                  <a:pt x="390" y="4444"/>
                </a:lnTo>
                <a:lnTo>
                  <a:pt x="399" y="4426"/>
                </a:lnTo>
                <a:lnTo>
                  <a:pt x="408" y="4408"/>
                </a:lnTo>
                <a:lnTo>
                  <a:pt x="418" y="4381"/>
                </a:lnTo>
                <a:lnTo>
                  <a:pt x="408" y="4362"/>
                </a:lnTo>
                <a:lnTo>
                  <a:pt x="381" y="4353"/>
                </a:lnTo>
                <a:lnTo>
                  <a:pt x="363" y="4335"/>
                </a:lnTo>
                <a:lnTo>
                  <a:pt x="318" y="4335"/>
                </a:lnTo>
                <a:lnTo>
                  <a:pt x="290" y="4335"/>
                </a:lnTo>
                <a:lnTo>
                  <a:pt x="127" y="4344"/>
                </a:lnTo>
                <a:lnTo>
                  <a:pt x="154" y="4281"/>
                </a:lnTo>
                <a:lnTo>
                  <a:pt x="154" y="4262"/>
                </a:lnTo>
                <a:lnTo>
                  <a:pt x="173" y="4244"/>
                </a:lnTo>
                <a:lnTo>
                  <a:pt x="173" y="4226"/>
                </a:lnTo>
                <a:lnTo>
                  <a:pt x="182" y="4208"/>
                </a:lnTo>
                <a:lnTo>
                  <a:pt x="173" y="4190"/>
                </a:lnTo>
                <a:lnTo>
                  <a:pt x="163" y="4172"/>
                </a:lnTo>
                <a:lnTo>
                  <a:pt x="154" y="4144"/>
                </a:lnTo>
                <a:lnTo>
                  <a:pt x="145" y="4135"/>
                </a:lnTo>
                <a:lnTo>
                  <a:pt x="127" y="4117"/>
                </a:lnTo>
                <a:lnTo>
                  <a:pt x="118" y="4099"/>
                </a:lnTo>
                <a:lnTo>
                  <a:pt x="136" y="4090"/>
                </a:lnTo>
                <a:lnTo>
                  <a:pt x="154" y="4081"/>
                </a:lnTo>
                <a:lnTo>
                  <a:pt x="182" y="4090"/>
                </a:lnTo>
                <a:lnTo>
                  <a:pt x="200" y="4099"/>
                </a:lnTo>
                <a:lnTo>
                  <a:pt x="209" y="4099"/>
                </a:lnTo>
                <a:lnTo>
                  <a:pt x="227" y="4081"/>
                </a:lnTo>
                <a:lnTo>
                  <a:pt x="236" y="4053"/>
                </a:lnTo>
                <a:lnTo>
                  <a:pt x="218" y="4035"/>
                </a:lnTo>
                <a:lnTo>
                  <a:pt x="191" y="4017"/>
                </a:lnTo>
                <a:lnTo>
                  <a:pt x="173" y="3999"/>
                </a:lnTo>
                <a:lnTo>
                  <a:pt x="163" y="3963"/>
                </a:lnTo>
                <a:lnTo>
                  <a:pt x="173" y="3917"/>
                </a:lnTo>
                <a:lnTo>
                  <a:pt x="182" y="3872"/>
                </a:lnTo>
                <a:lnTo>
                  <a:pt x="209" y="3844"/>
                </a:lnTo>
                <a:lnTo>
                  <a:pt x="218" y="3817"/>
                </a:lnTo>
                <a:lnTo>
                  <a:pt x="245" y="3790"/>
                </a:lnTo>
                <a:lnTo>
                  <a:pt x="281" y="3763"/>
                </a:lnTo>
                <a:lnTo>
                  <a:pt x="345" y="3735"/>
                </a:lnTo>
                <a:lnTo>
                  <a:pt x="399" y="3708"/>
                </a:lnTo>
                <a:lnTo>
                  <a:pt x="427" y="3699"/>
                </a:lnTo>
                <a:lnTo>
                  <a:pt x="481" y="3690"/>
                </a:lnTo>
                <a:lnTo>
                  <a:pt x="499" y="3699"/>
                </a:lnTo>
                <a:lnTo>
                  <a:pt x="508" y="3708"/>
                </a:lnTo>
                <a:lnTo>
                  <a:pt x="536" y="3717"/>
                </a:lnTo>
                <a:lnTo>
                  <a:pt x="554" y="3726"/>
                </a:lnTo>
                <a:lnTo>
                  <a:pt x="581" y="3726"/>
                </a:lnTo>
                <a:lnTo>
                  <a:pt x="590" y="3708"/>
                </a:lnTo>
                <a:lnTo>
                  <a:pt x="608" y="3681"/>
                </a:lnTo>
                <a:lnTo>
                  <a:pt x="635" y="3654"/>
                </a:lnTo>
                <a:lnTo>
                  <a:pt x="644" y="3617"/>
                </a:lnTo>
                <a:lnTo>
                  <a:pt x="663" y="3563"/>
                </a:lnTo>
                <a:lnTo>
                  <a:pt x="663" y="3526"/>
                </a:lnTo>
                <a:lnTo>
                  <a:pt x="672" y="3508"/>
                </a:lnTo>
                <a:lnTo>
                  <a:pt x="699" y="3472"/>
                </a:lnTo>
                <a:lnTo>
                  <a:pt x="717" y="3435"/>
                </a:lnTo>
                <a:lnTo>
                  <a:pt x="744" y="3417"/>
                </a:lnTo>
                <a:lnTo>
                  <a:pt x="762" y="3390"/>
                </a:lnTo>
                <a:lnTo>
                  <a:pt x="799" y="3354"/>
                </a:lnTo>
                <a:lnTo>
                  <a:pt x="781" y="3326"/>
                </a:lnTo>
                <a:lnTo>
                  <a:pt x="735" y="3290"/>
                </a:lnTo>
                <a:lnTo>
                  <a:pt x="681" y="3263"/>
                </a:lnTo>
                <a:lnTo>
                  <a:pt x="644" y="3272"/>
                </a:lnTo>
                <a:lnTo>
                  <a:pt x="590" y="3272"/>
                </a:lnTo>
                <a:lnTo>
                  <a:pt x="572" y="3281"/>
                </a:lnTo>
                <a:lnTo>
                  <a:pt x="572" y="3254"/>
                </a:lnTo>
                <a:lnTo>
                  <a:pt x="563" y="3245"/>
                </a:lnTo>
                <a:lnTo>
                  <a:pt x="563" y="3235"/>
                </a:lnTo>
                <a:lnTo>
                  <a:pt x="526" y="3226"/>
                </a:lnTo>
                <a:lnTo>
                  <a:pt x="472" y="3217"/>
                </a:lnTo>
                <a:lnTo>
                  <a:pt x="427" y="3226"/>
                </a:lnTo>
                <a:lnTo>
                  <a:pt x="381" y="3226"/>
                </a:lnTo>
                <a:lnTo>
                  <a:pt x="336" y="3226"/>
                </a:lnTo>
                <a:lnTo>
                  <a:pt x="290" y="3226"/>
                </a:lnTo>
                <a:lnTo>
                  <a:pt x="227" y="3226"/>
                </a:lnTo>
                <a:lnTo>
                  <a:pt x="163" y="3226"/>
                </a:lnTo>
                <a:lnTo>
                  <a:pt x="109" y="3226"/>
                </a:lnTo>
                <a:lnTo>
                  <a:pt x="73" y="3226"/>
                </a:lnTo>
                <a:lnTo>
                  <a:pt x="36" y="3208"/>
                </a:lnTo>
                <a:lnTo>
                  <a:pt x="27" y="3199"/>
                </a:lnTo>
                <a:lnTo>
                  <a:pt x="18" y="3181"/>
                </a:lnTo>
                <a:lnTo>
                  <a:pt x="9" y="3163"/>
                </a:lnTo>
                <a:lnTo>
                  <a:pt x="0" y="3135"/>
                </a:lnTo>
                <a:lnTo>
                  <a:pt x="27" y="3045"/>
                </a:lnTo>
                <a:lnTo>
                  <a:pt x="55" y="3026"/>
                </a:lnTo>
                <a:lnTo>
                  <a:pt x="55" y="3017"/>
                </a:lnTo>
                <a:lnTo>
                  <a:pt x="55" y="2990"/>
                </a:lnTo>
                <a:lnTo>
                  <a:pt x="36" y="2963"/>
                </a:lnTo>
                <a:lnTo>
                  <a:pt x="45" y="2926"/>
                </a:lnTo>
                <a:lnTo>
                  <a:pt x="73" y="2890"/>
                </a:lnTo>
                <a:lnTo>
                  <a:pt x="100" y="2845"/>
                </a:lnTo>
                <a:lnTo>
                  <a:pt x="118" y="2817"/>
                </a:lnTo>
                <a:lnTo>
                  <a:pt x="136" y="2781"/>
                </a:lnTo>
                <a:lnTo>
                  <a:pt x="136" y="2763"/>
                </a:lnTo>
                <a:lnTo>
                  <a:pt x="136" y="2745"/>
                </a:lnTo>
                <a:lnTo>
                  <a:pt x="127" y="2708"/>
                </a:lnTo>
                <a:lnTo>
                  <a:pt x="127" y="2681"/>
                </a:lnTo>
                <a:lnTo>
                  <a:pt x="136" y="2654"/>
                </a:lnTo>
                <a:lnTo>
                  <a:pt x="145" y="2627"/>
                </a:lnTo>
                <a:lnTo>
                  <a:pt x="173" y="2617"/>
                </a:lnTo>
                <a:lnTo>
                  <a:pt x="200" y="2617"/>
                </a:lnTo>
                <a:lnTo>
                  <a:pt x="236" y="2608"/>
                </a:lnTo>
                <a:lnTo>
                  <a:pt x="281" y="2599"/>
                </a:lnTo>
                <a:lnTo>
                  <a:pt x="309" y="2599"/>
                </a:lnTo>
                <a:lnTo>
                  <a:pt x="345" y="2599"/>
                </a:lnTo>
                <a:lnTo>
                  <a:pt x="363" y="2599"/>
                </a:lnTo>
                <a:lnTo>
                  <a:pt x="381" y="2590"/>
                </a:lnTo>
                <a:lnTo>
                  <a:pt x="390" y="2563"/>
                </a:lnTo>
                <a:lnTo>
                  <a:pt x="381" y="2527"/>
                </a:lnTo>
                <a:lnTo>
                  <a:pt x="418" y="2490"/>
                </a:lnTo>
                <a:lnTo>
                  <a:pt x="445" y="2463"/>
                </a:lnTo>
                <a:lnTo>
                  <a:pt x="499" y="2445"/>
                </a:lnTo>
                <a:lnTo>
                  <a:pt x="536" y="2417"/>
                </a:lnTo>
                <a:lnTo>
                  <a:pt x="563" y="2336"/>
                </a:lnTo>
                <a:lnTo>
                  <a:pt x="572" y="2318"/>
                </a:lnTo>
                <a:lnTo>
                  <a:pt x="617" y="2308"/>
                </a:lnTo>
                <a:lnTo>
                  <a:pt x="672" y="2290"/>
                </a:lnTo>
                <a:lnTo>
                  <a:pt x="672" y="2245"/>
                </a:lnTo>
                <a:lnTo>
                  <a:pt x="672" y="2181"/>
                </a:lnTo>
                <a:lnTo>
                  <a:pt x="653" y="2118"/>
                </a:lnTo>
                <a:lnTo>
                  <a:pt x="590" y="2063"/>
                </a:lnTo>
                <a:lnTo>
                  <a:pt x="545" y="1999"/>
                </a:lnTo>
                <a:lnTo>
                  <a:pt x="536" y="1927"/>
                </a:lnTo>
                <a:lnTo>
                  <a:pt x="526" y="1890"/>
                </a:lnTo>
                <a:lnTo>
                  <a:pt x="481" y="1845"/>
                </a:lnTo>
                <a:lnTo>
                  <a:pt x="427" y="1809"/>
                </a:lnTo>
                <a:lnTo>
                  <a:pt x="418" y="1754"/>
                </a:lnTo>
                <a:lnTo>
                  <a:pt x="436" y="1672"/>
                </a:lnTo>
                <a:lnTo>
                  <a:pt x="445" y="1627"/>
                </a:lnTo>
                <a:lnTo>
                  <a:pt x="454" y="1600"/>
                </a:lnTo>
                <a:lnTo>
                  <a:pt x="445" y="1554"/>
                </a:lnTo>
                <a:lnTo>
                  <a:pt x="445" y="1554"/>
                </a:lnTo>
                <a:lnTo>
                  <a:pt x="481" y="1472"/>
                </a:lnTo>
                <a:lnTo>
                  <a:pt x="481" y="1445"/>
                </a:lnTo>
                <a:lnTo>
                  <a:pt x="490" y="1427"/>
                </a:lnTo>
                <a:lnTo>
                  <a:pt x="481" y="1409"/>
                </a:lnTo>
                <a:lnTo>
                  <a:pt x="472" y="1381"/>
                </a:lnTo>
                <a:lnTo>
                  <a:pt x="445" y="1372"/>
                </a:lnTo>
                <a:lnTo>
                  <a:pt x="408" y="1363"/>
                </a:lnTo>
                <a:lnTo>
                  <a:pt x="381" y="1345"/>
                </a:lnTo>
                <a:lnTo>
                  <a:pt x="354" y="1345"/>
                </a:lnTo>
                <a:lnTo>
                  <a:pt x="336" y="1336"/>
                </a:lnTo>
                <a:lnTo>
                  <a:pt x="327" y="1309"/>
                </a:lnTo>
                <a:lnTo>
                  <a:pt x="336" y="1272"/>
                </a:lnTo>
                <a:lnTo>
                  <a:pt x="354" y="1209"/>
                </a:lnTo>
                <a:lnTo>
                  <a:pt x="372" y="1172"/>
                </a:lnTo>
                <a:lnTo>
                  <a:pt x="381" y="1136"/>
                </a:lnTo>
                <a:lnTo>
                  <a:pt x="408" y="1081"/>
                </a:lnTo>
                <a:lnTo>
                  <a:pt x="418" y="1045"/>
                </a:lnTo>
                <a:lnTo>
                  <a:pt x="427" y="1018"/>
                </a:lnTo>
                <a:lnTo>
                  <a:pt x="418" y="991"/>
                </a:lnTo>
                <a:lnTo>
                  <a:pt x="418" y="972"/>
                </a:lnTo>
                <a:lnTo>
                  <a:pt x="399" y="963"/>
                </a:lnTo>
                <a:lnTo>
                  <a:pt x="381" y="972"/>
                </a:lnTo>
                <a:lnTo>
                  <a:pt x="363" y="981"/>
                </a:lnTo>
                <a:lnTo>
                  <a:pt x="345" y="1009"/>
                </a:lnTo>
                <a:lnTo>
                  <a:pt x="336" y="1018"/>
                </a:lnTo>
                <a:lnTo>
                  <a:pt x="318" y="1018"/>
                </a:lnTo>
                <a:lnTo>
                  <a:pt x="263" y="1009"/>
                </a:lnTo>
                <a:lnTo>
                  <a:pt x="245" y="1027"/>
                </a:lnTo>
                <a:lnTo>
                  <a:pt x="209" y="1018"/>
                </a:lnTo>
                <a:lnTo>
                  <a:pt x="163" y="1018"/>
                </a:lnTo>
                <a:lnTo>
                  <a:pt x="145" y="1009"/>
                </a:lnTo>
                <a:lnTo>
                  <a:pt x="127" y="1009"/>
                </a:lnTo>
                <a:lnTo>
                  <a:pt x="118" y="1000"/>
                </a:lnTo>
                <a:lnTo>
                  <a:pt x="109" y="981"/>
                </a:lnTo>
                <a:lnTo>
                  <a:pt x="100" y="954"/>
                </a:lnTo>
                <a:lnTo>
                  <a:pt x="73" y="927"/>
                </a:lnTo>
                <a:lnTo>
                  <a:pt x="64" y="900"/>
                </a:lnTo>
                <a:lnTo>
                  <a:pt x="64" y="872"/>
                </a:lnTo>
                <a:lnTo>
                  <a:pt x="73" y="854"/>
                </a:lnTo>
                <a:lnTo>
                  <a:pt x="91" y="836"/>
                </a:lnTo>
                <a:lnTo>
                  <a:pt x="118" y="827"/>
                </a:lnTo>
                <a:lnTo>
                  <a:pt x="145" y="827"/>
                </a:lnTo>
                <a:lnTo>
                  <a:pt x="191" y="827"/>
                </a:lnTo>
                <a:lnTo>
                  <a:pt x="236" y="827"/>
                </a:lnTo>
                <a:lnTo>
                  <a:pt x="254" y="827"/>
                </a:lnTo>
                <a:lnTo>
                  <a:pt x="281" y="827"/>
                </a:lnTo>
                <a:lnTo>
                  <a:pt x="290" y="827"/>
                </a:lnTo>
                <a:lnTo>
                  <a:pt x="309" y="818"/>
                </a:lnTo>
                <a:lnTo>
                  <a:pt x="336" y="772"/>
                </a:lnTo>
                <a:lnTo>
                  <a:pt x="336" y="727"/>
                </a:lnTo>
                <a:lnTo>
                  <a:pt x="354" y="663"/>
                </a:lnTo>
                <a:lnTo>
                  <a:pt x="363" y="609"/>
                </a:lnTo>
                <a:lnTo>
                  <a:pt x="372" y="572"/>
                </a:lnTo>
                <a:lnTo>
                  <a:pt x="399" y="536"/>
                </a:lnTo>
                <a:lnTo>
                  <a:pt x="418" y="509"/>
                </a:lnTo>
                <a:lnTo>
                  <a:pt x="445" y="482"/>
                </a:lnTo>
                <a:lnTo>
                  <a:pt x="445" y="463"/>
                </a:lnTo>
                <a:lnTo>
                  <a:pt x="445" y="436"/>
                </a:lnTo>
                <a:lnTo>
                  <a:pt x="445" y="391"/>
                </a:lnTo>
                <a:lnTo>
                  <a:pt x="445" y="354"/>
                </a:lnTo>
                <a:lnTo>
                  <a:pt x="463" y="309"/>
                </a:lnTo>
                <a:lnTo>
                  <a:pt x="472" y="291"/>
                </a:lnTo>
                <a:lnTo>
                  <a:pt x="472" y="273"/>
                </a:lnTo>
                <a:close/>
              </a:path>
            </a:pathLst>
          </a:custGeom>
          <a:gradFill rotWithShape="1">
            <a:gsLst>
              <a:gs pos="0">
                <a:srgbClr val="076D30">
                  <a:alpha val="0"/>
                </a:srgbClr>
              </a:gs>
              <a:gs pos="50000">
                <a:srgbClr val="B2F090"/>
              </a:gs>
              <a:gs pos="100000">
                <a:srgbClr val="076D30">
                  <a:alpha val="0"/>
                </a:srgbClr>
              </a:gs>
            </a:gsLst>
            <a:lin ang="2700000" scaled="1"/>
          </a:gradFill>
          <a:ln w="22225">
            <a:solidFill>
              <a:srgbClr val="8AD28D">
                <a:alpha val="92999"/>
              </a:srgb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2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Цель,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 Государственной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1484784"/>
            <a:ext cx="7560121" cy="720080"/>
          </a:xfrm>
          <a:prstGeom prst="roundRect">
            <a:avLst/>
          </a:prstGeom>
          <a:solidFill>
            <a:srgbClr val="00B0F0">
              <a:alpha val="17000"/>
            </a:srgb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эффективное </a:t>
            </a:r>
            <a:r>
              <a:rPr lang="ru-RU" sz="1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управление государственным имуществом </a:t>
            </a:r>
            <a:endParaRPr lang="ru-RU" sz="16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Кировской </a:t>
            </a:r>
            <a:r>
              <a:rPr lang="ru-RU" sz="1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1373610"/>
            <a:ext cx="1368152" cy="432048"/>
          </a:xfrm>
          <a:prstGeom prst="round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4367" y="5229200"/>
            <a:ext cx="7560121" cy="720080"/>
          </a:xfrm>
          <a:prstGeom prst="roundRect">
            <a:avLst/>
          </a:prstGeom>
          <a:solidFill>
            <a:srgbClr val="00B0F0">
              <a:alpha val="17000"/>
            </a:srgb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совершенствование системы учета и контроля использования государственного имущества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04367" y="3051051"/>
            <a:ext cx="7560121" cy="720080"/>
          </a:xfrm>
          <a:prstGeom prst="roundRect">
            <a:avLst/>
          </a:prstGeom>
          <a:solidFill>
            <a:srgbClr val="00B0F0">
              <a:alpha val="17000"/>
            </a:srgb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обеспечение эффективности использования и распоряжения государственным имуществом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4367" y="4134966"/>
            <a:ext cx="7560121" cy="720080"/>
          </a:xfrm>
          <a:prstGeom prst="roundRect">
            <a:avLst/>
          </a:prstGeom>
          <a:solidFill>
            <a:srgbClr val="00B0F0">
              <a:alpha val="17000"/>
            </a:srgb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обеспечение поступления доходов от использования государственного имущества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36626" y="2399184"/>
            <a:ext cx="1368152" cy="432048"/>
          </a:xfrm>
          <a:prstGeom prst="round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38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Государственной программы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609" y="4581128"/>
            <a:ext cx="2843808" cy="2132856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807730"/>
              </p:ext>
            </p:extLst>
          </p:nvPr>
        </p:nvGraphicFramePr>
        <p:xfrm>
          <a:off x="1259632" y="1484784"/>
          <a:ext cx="756084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021460" y="4539505"/>
            <a:ext cx="86409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53508" y="538594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Средства областного бюджета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Всего за 2013-2020 годы </a:t>
            </a:r>
            <a:r>
              <a:rPr lang="ru-RU" sz="1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1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431,3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млн. рублей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Ожидаемые результаты Государственной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0" descr="Описание: C:\Documents and Settings\arhipova_vr\Рабочий стол\картинки\Gillitzer presentation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54000" contras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94" y="1359868"/>
            <a:ext cx="7956277" cy="48245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768244" y="1389559"/>
            <a:ext cx="1044116" cy="432048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2011 год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87623" y="1389559"/>
            <a:ext cx="1044116" cy="432048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2020 год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5197" y="2394325"/>
            <a:ext cx="1044116" cy="6610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115,2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8538" y="3412014"/>
            <a:ext cx="1044116" cy="738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71,0%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87623" y="4581525"/>
            <a:ext cx="1044116" cy="6921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81,0%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97191" y="3412014"/>
            <a:ext cx="1044116" cy="738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100,0 %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07038" y="2394325"/>
            <a:ext cx="1044116" cy="661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83,8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5197" y="4581524"/>
            <a:ext cx="1044116" cy="6921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50,1 %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87624" y="1402185"/>
            <a:ext cx="4320480" cy="432048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Показатели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5517" y="2463255"/>
            <a:ext cx="563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оходы от </a:t>
            </a: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управления и распоряжения государственным имуществом Кировской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области млн. рублей </a:t>
            </a:r>
            <a:endParaRPr lang="ru-RU" sz="1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1985" y="3356992"/>
            <a:ext cx="5638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удельный вес земельных участков, на которые зарегистрировано право собственности Кировской области, по отношению к общему количеству земельных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участков, обладающих признаком областной собственности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5517" y="4509120"/>
            <a:ext cx="55847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объектов недвижимости, на которые зарегистрировано право собственности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области </a:t>
            </a: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(хозяйственного ведения, оперативного управления), в общем количестве объектов недвижимости, учитываемых в реестре государственного имущества Кировской области и подлежащих государственной регистрации</a:t>
            </a:r>
            <a:endParaRPr lang="ru-RU" sz="1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Ожидаемые результаты Государственной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0" descr="Описание: C:\Documents and Settings\arhipova_vr\Рабочий стол\картинки\Gillitzer presentation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54000" contras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82" y="1359868"/>
            <a:ext cx="7956277" cy="48245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768244" y="1389559"/>
            <a:ext cx="1044116" cy="432048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2011 год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20372" y="1389559"/>
            <a:ext cx="1044116" cy="432048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2020 год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68244" y="2001068"/>
            <a:ext cx="1044116" cy="7078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63,9%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94115" y="3429000"/>
            <a:ext cx="1044116" cy="7591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87090" y="5116606"/>
            <a:ext cx="1044116" cy="68865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17143" y="3429000"/>
            <a:ext cx="1044116" cy="7591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35,0%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964760" y="2001069"/>
            <a:ext cx="1044116" cy="7078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86,0%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68244" y="5114298"/>
            <a:ext cx="1044116" cy="6909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100,0%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87624" y="1402185"/>
            <a:ext cx="4320480" cy="432048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Показатели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4982" y="1988840"/>
            <a:ext cx="554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объектов недвижимости, в отношении которых проведена техническая инвентаризация, в общем количестве объектов недвижимости, учитываемых в реестре государственного имущества Кировской области и подлежащих технической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инвентаризации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9490" y="3299003"/>
            <a:ext cx="55712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областных государственных учреждений и областных государственных унитарных предприятий, в отношении которых проведены проверки использования государственного имущества Кировской области, в общем числе областных государственных учреждений и областных государственных унитарных предприятий (доли областных государственных учреждений, ежегодно охваченных проверками)</a:t>
            </a:r>
            <a:endParaRPr lang="ru-RU" sz="1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085184"/>
            <a:ext cx="54616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охваченных мониторингом </a:t>
            </a: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бластных </a:t>
            </a:r>
            <a:r>
              <a:rPr lang="ru-RU" sz="14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государственных унитарных предприятий и хозяйственных обществ, более 50% акций (долей) которых находится в собственности Кировской области,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за исключением находящихся в стадии ликвидации и конкурсного производства</a:t>
            </a:r>
            <a:endParaRPr lang="ru-RU" sz="1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4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Итоги реализации Государственной программы в 2015 году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83768" y="1826651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Приняты: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акон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Кировской области от 04.08.2015 № 559-ЗО «О залоговом фонде Кировской области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постановление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Правительства области от 18.08.2015 № 55/505 «Об утверждении Положения о порядке управления находящимися в собственности области акциями (долями) хозяйственных обществ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изменения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закон «О налоге на имущество организаций»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07745"/>
            <a:ext cx="1162270" cy="122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187624" y="1373610"/>
            <a:ext cx="4320480" cy="432048"/>
          </a:xfrm>
          <a:prstGeom prst="round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Нормотворческая деятельность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96802" y="4797152"/>
            <a:ext cx="4320480" cy="432048"/>
          </a:xfrm>
          <a:prstGeom prst="round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Методическая работа с муниципальными образованиями области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96802" y="3226604"/>
            <a:ext cx="4320480" cy="432048"/>
          </a:xfrm>
          <a:prstGeom prst="round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Контроль за использованием государственного имущества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677355"/>
            <a:ext cx="1018254" cy="10477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86844" y="3709481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комиссии по повышению эффективности управления государственной собственностью, в 2015 году – 2 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заседания;</a:t>
            </a:r>
          </a:p>
          <a:p>
            <a:pPr marL="171450" lvl="0" indent="-1714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порядок проведения проверок использования государственного имущества, за 2015 </a:t>
            </a:r>
            <a:r>
              <a:rPr lang="ru-RU" sz="12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 </a:t>
            </a:r>
            <a:r>
              <a:rPr lang="ru-RU" sz="1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220 проверок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7171" y="3628181"/>
            <a:ext cx="1919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снижение  </a:t>
            </a:r>
            <a:r>
              <a:rPr lang="ru-RU" sz="1200" dirty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площадей, арендуемых  областными </a:t>
            </a:r>
            <a:r>
              <a:rPr lang="ru-RU" sz="1200" dirty="0" smtClean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организациями на          1 410,2 </a:t>
            </a:r>
            <a:r>
              <a:rPr lang="ru-RU" sz="1200" dirty="0" err="1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кв.м</a:t>
            </a:r>
            <a:r>
              <a:rPr lang="ru-RU" sz="1200" dirty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. </a:t>
            </a:r>
            <a:r>
              <a:rPr lang="ru-RU" sz="1200" dirty="0" smtClean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или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на </a:t>
            </a:r>
            <a:r>
              <a:rPr lang="ru-RU" sz="1200" dirty="0">
                <a:solidFill>
                  <a:srgbClr val="FF0000"/>
                </a:solidFill>
                <a:latin typeface="Arial" charset="0"/>
                <a:cs typeface="Arial" charset="0"/>
                <a:sym typeface="Arial"/>
              </a:rPr>
              <a:t>6,1 %. </a:t>
            </a:r>
          </a:p>
          <a:p>
            <a:endParaRPr lang="ru-RU" sz="1200" dirty="0"/>
          </a:p>
        </p:txBody>
      </p:sp>
      <p:pic>
        <p:nvPicPr>
          <p:cNvPr id="1027" name="Picture 3" descr="открытость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17" y="5315402"/>
            <a:ext cx="1495425" cy="9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680842" y="5490894"/>
            <a:ext cx="621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состоялось 7 плановых поездок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муниципальные образования 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области;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роведено 2 семинара и 2 видеоконференции.</a:t>
            </a:r>
          </a:p>
          <a:p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7095356" y="3658652"/>
            <a:ext cx="140940" cy="1066492"/>
          </a:xfrm>
          <a:prstGeom prst="rightBrace">
            <a:avLst/>
          </a:prstGeom>
          <a:noFill/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2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Итоги реализации Государственной программы в 2015 году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22364"/>
              </p:ext>
            </p:extLst>
          </p:nvPr>
        </p:nvGraphicFramePr>
        <p:xfrm>
          <a:off x="1259632" y="2132856"/>
          <a:ext cx="7704856" cy="352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126876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Доходы от управления и распоряжения </a:t>
            </a:r>
          </a:p>
          <a:p>
            <a:r>
              <a:rPr lang="ru-RU" sz="1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государственным имуществом, млн. рублей</a:t>
            </a:r>
            <a:endParaRPr lang="ru-RU" sz="1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43" y="5201816"/>
            <a:ext cx="1987422" cy="16561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25536" y="5470485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Всего – 192,3 млн. рублей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3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60000"/>
                <a:satMod val="355000"/>
              </a:schemeClr>
            </a:gs>
            <a:gs pos="4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3272"/>
            <a:ext cx="3441848" cy="5859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Министерство государственного имущества Кировской области</a:t>
            </a:r>
            <a:endParaRPr lang="ru-RU" sz="16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4" descr="Описание: Герб Кир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7" t="4962" r="5417" b="2956"/>
          <a:stretch>
            <a:fillRect/>
          </a:stretch>
        </p:blipFill>
        <p:spPr bwMode="auto">
          <a:xfrm>
            <a:off x="1187624" y="299169"/>
            <a:ext cx="720080" cy="75356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 useBgFill="1">
        <p:nvSpPr>
          <p:cNvPr id="7" name="Прямоугольник 6"/>
          <p:cNvSpPr/>
          <p:nvPr/>
        </p:nvSpPr>
        <p:spPr>
          <a:xfrm>
            <a:off x="5508104" y="155152"/>
            <a:ext cx="3456384" cy="1041599"/>
          </a:xfrm>
          <a:prstGeom prst="rect">
            <a:avLst/>
          </a:prstGeom>
          <a:ln w="317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показатели Государственной программы в 2015 году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44008" y="6309320"/>
            <a:ext cx="42484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84884" y="2060848"/>
            <a:ext cx="576064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удельный вес земельных участков, на которые зарегистрировано право собственности Кировской области, по отношению к общему количеству земельных </a:t>
            </a:r>
            <a:r>
              <a:rPr lang="ru-RU" sz="11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участков, обладающих признаком областной собственности</a:t>
            </a:r>
            <a:endParaRPr lang="ru-RU" sz="1100" dirty="0"/>
          </a:p>
        </p:txBody>
      </p:sp>
      <p:pic>
        <p:nvPicPr>
          <p:cNvPr id="9" name="Picture 8" descr="https://encrypted-tbn3.google.com/images?q=tbn:ANd9GcR9h47mDl0YyAjv_HPv2eIKMX3Hq6BkZXsATNGMTmh9RtJ6-8Ja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39" y="1625027"/>
            <a:ext cx="450217" cy="4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5656" y="1628801"/>
            <a:ext cx="576064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</a:t>
            </a:r>
            <a:r>
              <a:rPr lang="ru-RU" sz="11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оходы от </a:t>
            </a:r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управления и распоряжения государственным имуществом Кировской </a:t>
            </a:r>
            <a:r>
              <a:rPr lang="ru-RU" sz="11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области, млн. рублей </a:t>
            </a:r>
            <a:endParaRPr lang="ru-RU" sz="11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2564904"/>
            <a:ext cx="5760640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объектов недвижимости, на которые зарегистрировано право собственности области (хозяйственного ведения, оперативного управления), в общем количестве объектов недвижимости, учитываемых в реестре государственного имущества Кировской области и подлежащих государственной регистрации</a:t>
            </a:r>
            <a:endParaRPr lang="ru-RU" sz="11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429000"/>
            <a:ext cx="5760640" cy="770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объектов недвижимости, в отношении которых проведена техническая инвентаризация, в общем количестве объектов недвижимости, учитываемых в реестре государственного имущества Кировской области и подлежащих технической инвентаризации</a:t>
            </a:r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4255529"/>
            <a:ext cx="5760640" cy="98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областных государственных учреждений и областных государственных унитарных предприятий, в отношении которых проведены проверки использования государственного имущества Кировской области, в общем числе областных государственных учреждений и областных государственных унитарных предприятий (доли областных государственных учреждений, ежегодно охваченных проверками)</a:t>
            </a:r>
            <a:endParaRPr lang="ru-RU" sz="11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74640" y="5351462"/>
            <a:ext cx="5760640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доля </a:t>
            </a:r>
            <a:r>
              <a:rPr lang="ru-RU" sz="11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охваченных мониторингом областных </a:t>
            </a:r>
            <a:r>
              <a:rPr lang="ru-RU" sz="11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государственных унитарных предприятий и хозяйственных обществ, более 50% акций (долей) которых находится в собственности Кировской области, </a:t>
            </a:r>
            <a:r>
              <a:rPr lang="ru-RU" sz="11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за исключением находящихся в стадии ликвидации и конкурсного производства</a:t>
            </a:r>
            <a:endParaRPr lang="ru-RU" sz="11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8" descr="https://encrypted-tbn3.google.com/images?q=tbn:ANd9GcR9h47mDl0YyAjv_HPv2eIKMX3Hq6BkZXsATNGMTmh9RtJ6-8Ja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97" y="1995337"/>
            <a:ext cx="450217" cy="4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https://encrypted-tbn3.google.com/images?q=tbn:ANd9GcR9h47mDl0YyAjv_HPv2eIKMX3Hq6BkZXsATNGMTmh9RtJ6-8Ja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67" y="2564904"/>
            <a:ext cx="450217" cy="4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https://encrypted-tbn3.google.com/images?q=tbn:ANd9GcR9h47mDl0YyAjv_HPv2eIKMX3Hq6BkZXsATNGMTmh9RtJ6-8Ja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67" y="3451498"/>
            <a:ext cx="450217" cy="4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https://encrypted-tbn3.google.com/images?q=tbn:ANd9GcR9h47mDl0YyAjv_HPv2eIKMX3Hq6BkZXsATNGMTmh9RtJ6-8Ja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39" y="4278027"/>
            <a:ext cx="450217" cy="4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https://encrypted-tbn3.google.com/images?q=tbn:ANd9GcR9h47mDl0YyAjv_HPv2eIKMX3Hq6BkZXsATNGMTmh9RtJ6-8Ja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70" y="5351462"/>
            <a:ext cx="450217" cy="4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41036"/>
              </p:ext>
            </p:extLst>
          </p:nvPr>
        </p:nvGraphicFramePr>
        <p:xfrm>
          <a:off x="7380312" y="1268761"/>
          <a:ext cx="1584176" cy="469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</a:tblGrid>
              <a:tr h="360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1100" dirty="0"/>
                    </a:p>
                  </a:txBody>
                  <a:tcPr>
                    <a:solidFill>
                      <a:srgbClr val="FFFF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lang="ru-RU" sz="1100" dirty="0"/>
                    </a:p>
                  </a:txBody>
                  <a:tcPr>
                    <a:solidFill>
                      <a:srgbClr val="FFFF00">
                        <a:alpha val="62000"/>
                      </a:srgbClr>
                    </a:solidFill>
                  </a:tcPr>
                </a:tc>
              </a:tr>
              <a:tr h="40161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199,2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192,3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27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2438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80,1%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477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83,1%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8557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96543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53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1011</TotalTime>
  <Words>692</Words>
  <Application>Microsoft Office PowerPoint</Application>
  <PresentationFormat>Экран (4:3)</PresentationFormat>
  <Paragraphs>112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  <vt:lpstr>Министерство государственного имущества Кировской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государственного имущества кировской области</dc:title>
  <dc:creator>Яна Страузова</dc:creator>
  <cp:lastModifiedBy>Яна Страузова</cp:lastModifiedBy>
  <cp:revision>53</cp:revision>
  <dcterms:created xsi:type="dcterms:W3CDTF">2016-02-03T13:02:47Z</dcterms:created>
  <dcterms:modified xsi:type="dcterms:W3CDTF">2016-02-29T12:53:51Z</dcterms:modified>
</cp:coreProperties>
</file>